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Arvo"/>
      <p:regular r:id="rId16"/>
      <p:bold r:id="rId17"/>
      <p:italic r:id="rId18"/>
      <p:boldItalic r:id="rId19"/>
    </p:embeddedFont>
    <p:embeddedFont>
      <p:font typeface="Bree Serif"/>
      <p:regular r:id="rId20"/>
    </p:embeddedFont>
    <p:embeddedFont>
      <p:font typeface="Comfortaa"/>
      <p:regular r:id="rId21"/>
      <p:bold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BreeSerif-regular.fntdata"/><Relationship Id="rId11" Type="http://schemas.openxmlformats.org/officeDocument/2006/relationships/slide" Target="slides/slide6.xml"/><Relationship Id="rId22" Type="http://schemas.openxmlformats.org/officeDocument/2006/relationships/font" Target="fonts/Comfortaa-bold.fntdata"/><Relationship Id="rId10" Type="http://schemas.openxmlformats.org/officeDocument/2006/relationships/slide" Target="slides/slide5.xml"/><Relationship Id="rId21" Type="http://schemas.openxmlformats.org/officeDocument/2006/relationships/font" Target="fonts/Comfortaa-regular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Arvo-bold.fntdata"/><Relationship Id="rId16" Type="http://schemas.openxmlformats.org/officeDocument/2006/relationships/font" Target="fonts/Arvo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Arvo-boldItalic.fntdata"/><Relationship Id="rId6" Type="http://schemas.openxmlformats.org/officeDocument/2006/relationships/slide" Target="slides/slide1.xml"/><Relationship Id="rId18" Type="http://schemas.openxmlformats.org/officeDocument/2006/relationships/font" Target="fonts/Arvo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642ee469e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642ee469e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Have students guess why certain words are in color text and bold. Ask them to explain what those bold words mean. 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d9f710fff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d9f710fff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Did we work together?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did we find out </a:t>
            </a:r>
            <a:r>
              <a:rPr lang="en"/>
              <a:t>what</a:t>
            </a:r>
            <a:r>
              <a:rPr lang="en"/>
              <a:t> we needed to know so the problem made sense?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Did we persevere to find a solution?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d9f710fff8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d9f710fff8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1625" lvl="0" marL="457200" rtl="0" algn="l">
              <a:lnSpc>
                <a:spcPct val="169565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50"/>
              <a:buAutoNum type="arabicPeriod"/>
            </a:pPr>
            <a:r>
              <a:rPr lang="en" sz="1150">
                <a:solidFill>
                  <a:srgbClr val="666666"/>
                </a:solidFill>
                <a:highlight>
                  <a:srgbClr val="FFFFFF"/>
                </a:highlight>
              </a:rPr>
              <a:t>What do you wonder?</a:t>
            </a:r>
            <a:endParaRPr sz="1150">
              <a:solidFill>
                <a:srgbClr val="666666"/>
              </a:solidFill>
              <a:highlight>
                <a:srgbClr val="FFFFFF"/>
              </a:highlight>
            </a:endParaRPr>
          </a:p>
          <a:p>
            <a:pPr indent="-301625" lvl="0" marL="457200" rtl="0" algn="l">
              <a:lnSpc>
                <a:spcPct val="169565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50"/>
              <a:buAutoNum type="arabicPeriod"/>
            </a:pPr>
            <a:r>
              <a:rPr lang="en" sz="1150">
                <a:solidFill>
                  <a:srgbClr val="666666"/>
                </a:solidFill>
                <a:highlight>
                  <a:srgbClr val="FFFFFF"/>
                </a:highlight>
              </a:rPr>
              <a:t>Main question: How long will the Fidget Spinner spin?</a:t>
            </a:r>
            <a:endParaRPr sz="1150">
              <a:solidFill>
                <a:srgbClr val="666666"/>
              </a:solidFill>
              <a:highlight>
                <a:srgbClr val="FFFFFF"/>
              </a:highlight>
            </a:endParaRPr>
          </a:p>
          <a:p>
            <a:pPr indent="-301625" lvl="0" marL="457200" rtl="0" algn="l">
              <a:lnSpc>
                <a:spcPct val="169565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50"/>
              <a:buAutoNum type="arabicPeriod"/>
            </a:pPr>
            <a:r>
              <a:rPr lang="en" sz="1150">
                <a:solidFill>
                  <a:srgbClr val="666666"/>
                </a:solidFill>
                <a:highlight>
                  <a:srgbClr val="FFFFFF"/>
                </a:highlight>
              </a:rPr>
              <a:t>Estimate. Too high? Too low?</a:t>
            </a:r>
            <a:endParaRPr sz="1150">
              <a:solidFill>
                <a:srgbClr val="666666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d642ee469e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d642ee469e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d642ee469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d642ee469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d642ee469e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d642ee469e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d642ee469e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d642ee469e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d642ee469e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d642ee469e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d642ee469e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d642ee469e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d642ee469e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d642ee469e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drive.google.com/file/d/1wDtOkBoIh6Gg4GvdYmeAJs4O6n3Ya0hA/view" TargetMode="External"/><Relationship Id="rId4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hyperlink" Target="http://drive.google.com/file/d/1gKLAqJUqcEjwY8gm1jyMFPvNMkpPb0qe/view" TargetMode="Externa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994000" y="724650"/>
            <a:ext cx="3806700" cy="369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Success Criteria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I </a:t>
            </a:r>
            <a:r>
              <a:rPr b="1" i="1" lang="en" sz="2400">
                <a:solidFill>
                  <a:srgbClr val="9900FF"/>
                </a:solidFill>
              </a:rPr>
              <a:t>worked together</a:t>
            </a:r>
            <a:r>
              <a:rPr lang="en" sz="2400"/>
              <a:t> with my classmates to </a:t>
            </a:r>
            <a:r>
              <a:rPr b="1" i="1" lang="en" sz="2400">
                <a:solidFill>
                  <a:srgbClr val="0000FF"/>
                </a:solidFill>
              </a:rPr>
              <a:t>make sense</a:t>
            </a:r>
            <a:r>
              <a:rPr lang="en" sz="2400"/>
              <a:t> of a problem and </a:t>
            </a:r>
            <a:r>
              <a:rPr b="1" i="1" lang="en" sz="2400">
                <a:solidFill>
                  <a:srgbClr val="FF0000"/>
                </a:solidFill>
              </a:rPr>
              <a:t>persevere</a:t>
            </a:r>
            <a:r>
              <a:rPr lang="en" sz="2400"/>
              <a:t> in solving it.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305350" y="724650"/>
            <a:ext cx="3651300" cy="369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Learning Target </a:t>
            </a:r>
            <a:endParaRPr sz="24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How can I </a:t>
            </a:r>
            <a:r>
              <a:rPr b="1" lang="en" sz="2400">
                <a:solidFill>
                  <a:srgbClr val="9900FF"/>
                </a:solidFill>
              </a:rPr>
              <a:t>work together</a:t>
            </a:r>
            <a:r>
              <a:rPr lang="en" sz="2400"/>
              <a:t> to find a </a:t>
            </a:r>
            <a:r>
              <a:rPr b="1" i="1" lang="en" sz="2400">
                <a:solidFill>
                  <a:srgbClr val="00FF00"/>
                </a:solidFill>
              </a:rPr>
              <a:t>solution</a:t>
            </a:r>
            <a:r>
              <a:rPr lang="en" sz="2400"/>
              <a:t> to a problem? 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2"/>
          <p:cNvSpPr txBox="1"/>
          <p:nvPr/>
        </p:nvSpPr>
        <p:spPr>
          <a:xfrm>
            <a:off x="4994000" y="724650"/>
            <a:ext cx="3806700" cy="369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Success Criteria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I </a:t>
            </a:r>
            <a:r>
              <a:rPr b="1" i="1" lang="en" sz="2400">
                <a:solidFill>
                  <a:srgbClr val="9900FF"/>
                </a:solidFill>
              </a:rPr>
              <a:t>worked together</a:t>
            </a:r>
            <a:r>
              <a:rPr lang="en" sz="2400"/>
              <a:t> with my classmates to </a:t>
            </a:r>
            <a:r>
              <a:rPr b="1" i="1" lang="en" sz="2400">
                <a:solidFill>
                  <a:srgbClr val="0000FF"/>
                </a:solidFill>
              </a:rPr>
              <a:t>make sense</a:t>
            </a:r>
            <a:r>
              <a:rPr lang="en" sz="2400"/>
              <a:t> of a problem and </a:t>
            </a:r>
            <a:r>
              <a:rPr b="1" i="1" lang="en" sz="2400">
                <a:solidFill>
                  <a:srgbClr val="FF0000"/>
                </a:solidFill>
              </a:rPr>
              <a:t>persevere</a:t>
            </a:r>
            <a:r>
              <a:rPr lang="en" sz="2400"/>
              <a:t> in solving it.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22"/>
          <p:cNvSpPr txBox="1"/>
          <p:nvPr/>
        </p:nvSpPr>
        <p:spPr>
          <a:xfrm>
            <a:off x="305350" y="724650"/>
            <a:ext cx="3651300" cy="369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Learning Target </a:t>
            </a:r>
            <a:endParaRPr sz="24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How can I </a:t>
            </a:r>
            <a:r>
              <a:rPr b="1" lang="en" sz="2400">
                <a:solidFill>
                  <a:srgbClr val="9900FF"/>
                </a:solidFill>
              </a:rPr>
              <a:t>work together</a:t>
            </a:r>
            <a:r>
              <a:rPr lang="en" sz="2400"/>
              <a:t> to find a </a:t>
            </a:r>
            <a:r>
              <a:rPr b="1" i="1" lang="en" sz="2400">
                <a:solidFill>
                  <a:srgbClr val="00FF00"/>
                </a:solidFill>
              </a:rPr>
              <a:t>solution</a:t>
            </a:r>
            <a:r>
              <a:rPr lang="en" sz="2400"/>
              <a:t> to a problem? 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 title="The Spinner (Act-1)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0938" y="152400"/>
            <a:ext cx="8602133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/>
        </p:nvSpPr>
        <p:spPr>
          <a:xfrm>
            <a:off x="504300" y="262450"/>
            <a:ext cx="81354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800">
                <a:solidFill>
                  <a:srgbClr val="FF0000"/>
                </a:solidFill>
              </a:rPr>
              <a:t>How long will the fidget spinner spin? </a:t>
            </a:r>
            <a:endParaRPr sz="3800">
              <a:solidFill>
                <a:srgbClr val="FF0000"/>
              </a:solidFill>
            </a:endParaRPr>
          </a:p>
        </p:txBody>
      </p:sp>
      <p:sp>
        <p:nvSpPr>
          <p:cNvPr id="66" name="Google Shape;66;p15"/>
          <p:cNvSpPr txBox="1"/>
          <p:nvPr/>
        </p:nvSpPr>
        <p:spPr>
          <a:xfrm>
            <a:off x="573000" y="2064550"/>
            <a:ext cx="79980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Let’s make an estimate. </a:t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What is an estimate you think will be too </a:t>
            </a:r>
            <a:r>
              <a:rPr lang="en" sz="3000"/>
              <a:t>high?</a:t>
            </a:r>
            <a:endParaRPr sz="3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What is an estimate you think will be too low?</a:t>
            </a:r>
            <a:endParaRPr sz="3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/>
        </p:nvSpPr>
        <p:spPr>
          <a:xfrm>
            <a:off x="504300" y="262450"/>
            <a:ext cx="81354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800">
                <a:solidFill>
                  <a:srgbClr val="FF0000"/>
                </a:solidFill>
              </a:rPr>
              <a:t>How long will the fidget spinner spin? </a:t>
            </a:r>
            <a:endParaRPr sz="3800">
              <a:solidFill>
                <a:srgbClr val="FF0000"/>
              </a:solidFill>
            </a:endParaRPr>
          </a:p>
        </p:txBody>
      </p:sp>
      <p:sp>
        <p:nvSpPr>
          <p:cNvPr id="72" name="Google Shape;72;p16"/>
          <p:cNvSpPr txBox="1"/>
          <p:nvPr/>
        </p:nvSpPr>
        <p:spPr>
          <a:xfrm>
            <a:off x="1221325" y="1764575"/>
            <a:ext cx="67971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/>
              <a:t>What information will need to figure this out?</a:t>
            </a:r>
            <a:endParaRPr sz="2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85850" y="242313"/>
            <a:ext cx="6772275" cy="2905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14009" y="118921"/>
            <a:ext cx="4715974" cy="2023025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8"/>
          <p:cNvSpPr txBox="1"/>
          <p:nvPr/>
        </p:nvSpPr>
        <p:spPr>
          <a:xfrm>
            <a:off x="1164175" y="2304525"/>
            <a:ext cx="76044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9900FF"/>
                </a:solidFill>
                <a:latin typeface="Arvo"/>
                <a:ea typeface="Arvo"/>
                <a:cs typeface="Arvo"/>
                <a:sym typeface="Arvo"/>
              </a:rPr>
              <a:t>Discuss with your group:</a:t>
            </a:r>
            <a:endParaRPr b="1" sz="2400">
              <a:solidFill>
                <a:srgbClr val="9900FF"/>
              </a:solidFill>
              <a:latin typeface="Arvo"/>
              <a:ea typeface="Arvo"/>
              <a:cs typeface="Arvo"/>
              <a:sym typeface="Arv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9900FF"/>
              </a:solidFill>
              <a:latin typeface="Arvo"/>
              <a:ea typeface="Arvo"/>
              <a:cs typeface="Arvo"/>
              <a:sym typeface="Arv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9900FF"/>
                </a:solidFill>
                <a:latin typeface="Arvo"/>
                <a:ea typeface="Arvo"/>
                <a:cs typeface="Arvo"/>
                <a:sym typeface="Arvo"/>
              </a:rPr>
              <a:t>“How can we use this information to figure out how long the spinner will spin”?</a:t>
            </a:r>
            <a:endParaRPr b="1" sz="2400">
              <a:solidFill>
                <a:srgbClr val="9900FF"/>
              </a:solidFill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9"/>
          <p:cNvSpPr txBox="1"/>
          <p:nvPr/>
        </p:nvSpPr>
        <p:spPr>
          <a:xfrm>
            <a:off x="950300" y="268025"/>
            <a:ext cx="7604400" cy="350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rPr>
              <a:t>W</a:t>
            </a:r>
            <a:r>
              <a:rPr b="1" lang="en" sz="2400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rPr>
              <a:t>ith your group:</a:t>
            </a:r>
            <a:endParaRPr b="1" sz="2400">
              <a:solidFill>
                <a:schemeClr val="dk1"/>
              </a:solidFill>
              <a:latin typeface="Arvo"/>
              <a:ea typeface="Arvo"/>
              <a:cs typeface="Arvo"/>
              <a:sym typeface="Arv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Arvo"/>
              <a:ea typeface="Arvo"/>
              <a:cs typeface="Arvo"/>
              <a:sym typeface="Arvo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vo"/>
              <a:buChar char="●"/>
            </a:pPr>
            <a:r>
              <a:rPr b="1" lang="en" sz="2400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rPr>
              <a:t>Discuss </a:t>
            </a:r>
            <a:r>
              <a:rPr b="1" lang="en" sz="2400">
                <a:solidFill>
                  <a:srgbClr val="9900FF"/>
                </a:solidFill>
                <a:latin typeface="Arvo"/>
                <a:ea typeface="Arvo"/>
                <a:cs typeface="Arvo"/>
                <a:sym typeface="Arvo"/>
              </a:rPr>
              <a:t>together</a:t>
            </a:r>
            <a:r>
              <a:rPr b="1" lang="en" sz="2400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rPr>
              <a:t> how you will go about </a:t>
            </a:r>
            <a:r>
              <a:rPr b="1" lang="en" sz="2400">
                <a:solidFill>
                  <a:srgbClr val="00FF00"/>
                </a:solidFill>
                <a:latin typeface="Arvo"/>
                <a:ea typeface="Arvo"/>
                <a:cs typeface="Arvo"/>
                <a:sym typeface="Arvo"/>
              </a:rPr>
              <a:t>solving</a:t>
            </a:r>
            <a:r>
              <a:rPr b="1" lang="en" sz="2400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rPr>
              <a:t> this problem. </a:t>
            </a:r>
            <a:endParaRPr b="1" sz="2400">
              <a:solidFill>
                <a:schemeClr val="dk1"/>
              </a:solidFill>
              <a:latin typeface="Arvo"/>
              <a:ea typeface="Arvo"/>
              <a:cs typeface="Arvo"/>
              <a:sym typeface="Arvo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vo"/>
              <a:buChar char="●"/>
            </a:pPr>
            <a:r>
              <a:rPr b="1" lang="en" sz="2400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rPr>
              <a:t>What information do you need to </a:t>
            </a:r>
            <a:r>
              <a:rPr b="1" lang="en" sz="2400">
                <a:solidFill>
                  <a:srgbClr val="0000FF"/>
                </a:solidFill>
                <a:latin typeface="Arvo"/>
                <a:ea typeface="Arvo"/>
                <a:cs typeface="Arvo"/>
                <a:sym typeface="Arvo"/>
              </a:rPr>
              <a:t>make sense</a:t>
            </a:r>
            <a:r>
              <a:rPr b="1" lang="en" sz="2400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rPr>
              <a:t> of this problem? Do you have all the </a:t>
            </a:r>
            <a:r>
              <a:rPr b="1" lang="en" sz="2400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rPr>
              <a:t>information</a:t>
            </a:r>
            <a:r>
              <a:rPr b="1" lang="en" sz="2400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rPr>
              <a:t> you need?</a:t>
            </a:r>
            <a:endParaRPr b="1" sz="2400">
              <a:solidFill>
                <a:schemeClr val="dk1"/>
              </a:solidFill>
              <a:latin typeface="Arvo"/>
              <a:ea typeface="Arvo"/>
              <a:cs typeface="Arvo"/>
              <a:sym typeface="Arvo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vo"/>
              <a:buChar char="●"/>
            </a:pPr>
            <a:r>
              <a:rPr b="1" lang="en" sz="2400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rPr>
              <a:t>Be ready to prove your solution to others. How will your group do that? </a:t>
            </a:r>
            <a:endParaRPr b="1" sz="2400">
              <a:solidFill>
                <a:schemeClr val="dk1"/>
              </a:solidFill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0"/>
          <p:cNvSpPr txBox="1"/>
          <p:nvPr/>
        </p:nvSpPr>
        <p:spPr>
          <a:xfrm>
            <a:off x="224750" y="139700"/>
            <a:ext cx="53361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3400">
                <a:solidFill>
                  <a:srgbClr val="CC0000"/>
                </a:solidFill>
                <a:latin typeface="Bree Serif"/>
                <a:ea typeface="Bree Serif"/>
                <a:cs typeface="Bree Serif"/>
                <a:sym typeface="Bree Serif"/>
              </a:rPr>
              <a:t>As Groups are presenting...</a:t>
            </a:r>
            <a:endParaRPr i="1" sz="3400">
              <a:solidFill>
                <a:srgbClr val="CC0000"/>
              </a:solidFill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94" name="Google Shape;94;p20"/>
          <p:cNvSpPr txBox="1"/>
          <p:nvPr/>
        </p:nvSpPr>
        <p:spPr>
          <a:xfrm>
            <a:off x="1315450" y="995175"/>
            <a:ext cx="6330600" cy="363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latin typeface="Comfortaa"/>
                <a:ea typeface="Comfortaa"/>
                <a:cs typeface="Comfortaa"/>
                <a:sym typeface="Comfortaa"/>
              </a:rPr>
              <a:t>Your job is to:</a:t>
            </a:r>
            <a:endParaRPr sz="2800">
              <a:latin typeface="Comfortaa"/>
              <a:ea typeface="Comfortaa"/>
              <a:cs typeface="Comfortaa"/>
              <a:sym typeface="Comfortaa"/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Font typeface="Comfortaa"/>
              <a:buChar char="●"/>
            </a:pPr>
            <a:r>
              <a:rPr lang="en" sz="2800">
                <a:latin typeface="Comfortaa"/>
                <a:ea typeface="Comfortaa"/>
                <a:cs typeface="Comfortaa"/>
                <a:sym typeface="Comfortaa"/>
              </a:rPr>
              <a:t>Listen</a:t>
            </a:r>
            <a:endParaRPr sz="2800">
              <a:latin typeface="Comfortaa"/>
              <a:ea typeface="Comfortaa"/>
              <a:cs typeface="Comfortaa"/>
              <a:sym typeface="Comfortaa"/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Font typeface="Comfortaa"/>
              <a:buChar char="●"/>
            </a:pPr>
            <a:r>
              <a:rPr lang="en" sz="2800">
                <a:latin typeface="Comfortaa"/>
                <a:ea typeface="Comfortaa"/>
                <a:cs typeface="Comfortaa"/>
                <a:sym typeface="Comfortaa"/>
              </a:rPr>
              <a:t>Ask them questions to extend your own thinking</a:t>
            </a:r>
            <a:endParaRPr sz="2800">
              <a:latin typeface="Comfortaa"/>
              <a:ea typeface="Comfortaa"/>
              <a:cs typeface="Comfortaa"/>
              <a:sym typeface="Comfortaa"/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Font typeface="Comfortaa"/>
              <a:buChar char="●"/>
            </a:pPr>
            <a:r>
              <a:rPr lang="en" sz="2800">
                <a:latin typeface="Comfortaa"/>
                <a:ea typeface="Comfortaa"/>
                <a:cs typeface="Comfortaa"/>
                <a:sym typeface="Comfortaa"/>
              </a:rPr>
              <a:t>Ask them questions if you don’t understand something</a:t>
            </a:r>
            <a:endParaRPr sz="2800">
              <a:latin typeface="Comfortaa"/>
              <a:ea typeface="Comfortaa"/>
              <a:cs typeface="Comfortaa"/>
              <a:sym typeface="Comfortaa"/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Font typeface="Comfortaa"/>
              <a:buChar char="●"/>
            </a:pPr>
            <a:r>
              <a:rPr lang="en" sz="2800">
                <a:latin typeface="Comfortaa"/>
                <a:ea typeface="Comfortaa"/>
                <a:cs typeface="Comfortaa"/>
                <a:sym typeface="Comfortaa"/>
              </a:rPr>
              <a:t>Share how their thinking relates to yours</a:t>
            </a:r>
            <a:endParaRPr sz="2800"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21" title="The Spinner (Act-3)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52400"/>
            <a:ext cx="8602133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